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1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242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hyperlink" Target="https://gamma.app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.png"/><Relationship Id="rId4" Type="http://schemas.openxmlformats.org/officeDocument/2006/relationships/image" Target="../media/image15.png"/><Relationship Id="rId9" Type="http://schemas.openxmlformats.org/officeDocument/2006/relationships/hyperlink" Target="https://gamma.ap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1511856"/>
            <a:ext cx="4869061" cy="520588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1458754"/>
            <a:ext cx="7415927" cy="1002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SMS SPAM</a:t>
            </a:r>
            <a:endParaRPr lang="en-US" sz="6312" dirty="0"/>
          </a:p>
        </p:txBody>
      </p:sp>
      <p:sp>
        <p:nvSpPr>
          <p:cNvPr id="7" name="Text 2"/>
          <p:cNvSpPr/>
          <p:nvPr/>
        </p:nvSpPr>
        <p:spPr>
          <a:xfrm>
            <a:off x="864037" y="2831068"/>
            <a:ext cx="7415927" cy="1002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Detection</a:t>
            </a:r>
            <a:endParaRPr lang="en-US" sz="6312" dirty="0"/>
          </a:p>
        </p:txBody>
      </p:sp>
      <p:sp>
        <p:nvSpPr>
          <p:cNvPr id="8" name="Text 3"/>
          <p:cNvSpPr/>
          <p:nvPr/>
        </p:nvSpPr>
        <p:spPr>
          <a:xfrm>
            <a:off x="864037" y="4203383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SMS spam is unwanted and annoying text messages, usually sent to many people at once, often trying to sell something or promote a service.</a:t>
            </a:r>
            <a:endParaRPr lang="en-US" sz="1944" dirty="0"/>
          </a:p>
        </p:txBody>
      </p:sp>
      <p:sp>
        <p:nvSpPr>
          <p:cNvPr id="9" name="Shape 4"/>
          <p:cNvSpPr/>
          <p:nvPr/>
        </p:nvSpPr>
        <p:spPr>
          <a:xfrm>
            <a:off x="864037" y="5684639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AB9E57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1004649" y="5833348"/>
            <a:ext cx="113586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dirty="0">
                <a:solidFill>
                  <a:srgbClr val="3C3838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PS</a:t>
            </a:r>
            <a:endParaRPr lang="en-US" sz="768" dirty="0"/>
          </a:p>
        </p:txBody>
      </p:sp>
      <p:sp>
        <p:nvSpPr>
          <p:cNvPr id="11" name="Text 6"/>
          <p:cNvSpPr/>
          <p:nvPr/>
        </p:nvSpPr>
        <p:spPr>
          <a:xfrm>
            <a:off x="1382316" y="5666184"/>
            <a:ext cx="2037159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by Pratik  Swain</a:t>
            </a:r>
            <a:endParaRPr lang="en-US" sz="2430" dirty="0"/>
          </a:p>
        </p:txBody>
      </p:sp>
      <p:sp>
        <p:nvSpPr>
          <p:cNvPr id="12" name="Text 7"/>
          <p:cNvSpPr/>
          <p:nvPr/>
        </p:nvSpPr>
        <p:spPr>
          <a:xfrm>
            <a:off x="864037" y="6375797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GUIDED BY- MR.SAMBIT SUBHASIS SAHU</a:t>
            </a:r>
            <a:endParaRPr lang="en-US" sz="1944" dirty="0"/>
          </a:p>
        </p:txBody>
      </p:sp>
      <p:pic>
        <p:nvPicPr>
          <p:cNvPr id="13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68693" y="5294828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THANK  YOU</a:t>
            </a:r>
            <a:endParaRPr lang="en-US" sz="4574" dirty="0"/>
          </a:p>
        </p:txBody>
      </p:sp>
      <p:pic>
        <p:nvPicPr>
          <p:cNvPr id="6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89" y="1157288"/>
            <a:ext cx="4970502" cy="591502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08633" y="1038225"/>
            <a:ext cx="7670125" cy="6068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79"/>
              </a:lnSpc>
              <a:buNone/>
            </a:pPr>
            <a:r>
              <a:rPr lang="en-US" sz="382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Understanding SMS SPAM</a:t>
            </a:r>
            <a:endParaRPr lang="en-US" sz="3824" dirty="0"/>
          </a:p>
        </p:txBody>
      </p:sp>
      <p:sp>
        <p:nvSpPr>
          <p:cNvPr id="7" name="Shape 2"/>
          <p:cNvSpPr/>
          <p:nvPr/>
        </p:nvSpPr>
        <p:spPr>
          <a:xfrm>
            <a:off x="6208633" y="2186821"/>
            <a:ext cx="464344" cy="464344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8" name="Text 3"/>
          <p:cNvSpPr/>
          <p:nvPr/>
        </p:nvSpPr>
        <p:spPr>
          <a:xfrm>
            <a:off x="6372106" y="2273260"/>
            <a:ext cx="137279" cy="2913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4"/>
              </a:lnSpc>
              <a:buNone/>
            </a:pPr>
            <a:r>
              <a:rPr lang="en-US" sz="2294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294" dirty="0"/>
          </a:p>
        </p:txBody>
      </p:sp>
      <p:sp>
        <p:nvSpPr>
          <p:cNvPr id="9" name="Text 4"/>
          <p:cNvSpPr/>
          <p:nvPr/>
        </p:nvSpPr>
        <p:spPr>
          <a:xfrm>
            <a:off x="6879312" y="2186821"/>
            <a:ext cx="2427922" cy="303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0"/>
              </a:lnSpc>
              <a:buNone/>
            </a:pPr>
            <a:r>
              <a:rPr lang="en-US" sz="1912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Content</a:t>
            </a:r>
            <a:endParaRPr lang="en-US" sz="1912" dirty="0"/>
          </a:p>
        </p:txBody>
      </p:sp>
      <p:sp>
        <p:nvSpPr>
          <p:cNvPr id="10" name="Text 5"/>
          <p:cNvSpPr/>
          <p:nvPr/>
        </p:nvSpPr>
        <p:spPr>
          <a:xfrm>
            <a:off x="6879312" y="2614017"/>
            <a:ext cx="7028855" cy="6600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2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SMS spam messages can contain a variety of content, including advertisements, phishing links, and scams.</a:t>
            </a:r>
            <a:endParaRPr lang="en-US" sz="1625" dirty="0"/>
          </a:p>
        </p:txBody>
      </p:sp>
      <p:sp>
        <p:nvSpPr>
          <p:cNvPr id="11" name="Shape 6"/>
          <p:cNvSpPr/>
          <p:nvPr/>
        </p:nvSpPr>
        <p:spPr>
          <a:xfrm>
            <a:off x="6208633" y="3712607"/>
            <a:ext cx="464344" cy="464344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2" name="Text 7"/>
          <p:cNvSpPr/>
          <p:nvPr/>
        </p:nvSpPr>
        <p:spPr>
          <a:xfrm>
            <a:off x="6325910" y="3799046"/>
            <a:ext cx="229791" cy="2913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4"/>
              </a:lnSpc>
              <a:buNone/>
            </a:pPr>
            <a:r>
              <a:rPr lang="en-US" sz="2294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294" dirty="0"/>
          </a:p>
        </p:txBody>
      </p:sp>
      <p:sp>
        <p:nvSpPr>
          <p:cNvPr id="13" name="Text 8"/>
          <p:cNvSpPr/>
          <p:nvPr/>
        </p:nvSpPr>
        <p:spPr>
          <a:xfrm>
            <a:off x="6879312" y="3712607"/>
            <a:ext cx="2427922" cy="303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0"/>
              </a:lnSpc>
              <a:buNone/>
            </a:pPr>
            <a:r>
              <a:rPr lang="en-US" sz="1912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Frequency</a:t>
            </a:r>
            <a:endParaRPr lang="en-US" sz="1912" dirty="0"/>
          </a:p>
        </p:txBody>
      </p:sp>
      <p:sp>
        <p:nvSpPr>
          <p:cNvPr id="14" name="Text 9"/>
          <p:cNvSpPr/>
          <p:nvPr/>
        </p:nvSpPr>
        <p:spPr>
          <a:xfrm>
            <a:off x="6879312" y="4139803"/>
            <a:ext cx="7028855" cy="6600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2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frequency of SMS spam messages can vary, but some people receive multiple spam messages every day.</a:t>
            </a:r>
            <a:endParaRPr lang="en-US" sz="1625" dirty="0"/>
          </a:p>
        </p:txBody>
      </p:sp>
      <p:sp>
        <p:nvSpPr>
          <p:cNvPr id="15" name="Shape 10"/>
          <p:cNvSpPr/>
          <p:nvPr/>
        </p:nvSpPr>
        <p:spPr>
          <a:xfrm>
            <a:off x="6208633" y="5238393"/>
            <a:ext cx="464344" cy="464344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6" name="Text 11"/>
          <p:cNvSpPr/>
          <p:nvPr/>
        </p:nvSpPr>
        <p:spPr>
          <a:xfrm>
            <a:off x="6323648" y="5324832"/>
            <a:ext cx="234196" cy="2913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4"/>
              </a:lnSpc>
              <a:buNone/>
            </a:pPr>
            <a:r>
              <a:rPr lang="en-US" sz="2294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294" dirty="0"/>
          </a:p>
        </p:txBody>
      </p:sp>
      <p:sp>
        <p:nvSpPr>
          <p:cNvPr id="17" name="Text 12"/>
          <p:cNvSpPr/>
          <p:nvPr/>
        </p:nvSpPr>
        <p:spPr>
          <a:xfrm>
            <a:off x="6879312" y="5238393"/>
            <a:ext cx="2427922" cy="303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0"/>
              </a:lnSpc>
              <a:buNone/>
            </a:pPr>
            <a:r>
              <a:rPr lang="en-US" sz="1912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Origin</a:t>
            </a:r>
            <a:endParaRPr lang="en-US" sz="1912" dirty="0"/>
          </a:p>
        </p:txBody>
      </p:sp>
      <p:sp>
        <p:nvSpPr>
          <p:cNvPr id="18" name="Text 13"/>
          <p:cNvSpPr/>
          <p:nvPr/>
        </p:nvSpPr>
        <p:spPr>
          <a:xfrm>
            <a:off x="6879312" y="5665589"/>
            <a:ext cx="7028855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2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SMS spam messages can originate from anywhere in the world.</a:t>
            </a:r>
            <a:endParaRPr lang="en-US" sz="1625" dirty="0"/>
          </a:p>
        </p:txBody>
      </p:sp>
      <p:sp>
        <p:nvSpPr>
          <p:cNvPr id="19" name="Shape 14"/>
          <p:cNvSpPr/>
          <p:nvPr/>
        </p:nvSpPr>
        <p:spPr>
          <a:xfrm>
            <a:off x="6208633" y="6434138"/>
            <a:ext cx="464344" cy="464344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20" name="Text 15"/>
          <p:cNvSpPr/>
          <p:nvPr/>
        </p:nvSpPr>
        <p:spPr>
          <a:xfrm>
            <a:off x="6323767" y="6520577"/>
            <a:ext cx="233958" cy="2913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4"/>
              </a:lnSpc>
              <a:buNone/>
            </a:pPr>
            <a:r>
              <a:rPr lang="en-US" sz="2294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294" dirty="0"/>
          </a:p>
        </p:txBody>
      </p:sp>
      <p:sp>
        <p:nvSpPr>
          <p:cNvPr id="21" name="Text 16"/>
          <p:cNvSpPr/>
          <p:nvPr/>
        </p:nvSpPr>
        <p:spPr>
          <a:xfrm>
            <a:off x="6879312" y="6434138"/>
            <a:ext cx="2427922" cy="303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0"/>
              </a:lnSpc>
              <a:buNone/>
            </a:pPr>
            <a:r>
              <a:rPr lang="en-US" sz="1912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Impact</a:t>
            </a:r>
            <a:endParaRPr lang="en-US" sz="1912" dirty="0"/>
          </a:p>
        </p:txBody>
      </p:sp>
      <p:sp>
        <p:nvSpPr>
          <p:cNvPr id="22" name="Text 17"/>
          <p:cNvSpPr/>
          <p:nvPr/>
        </p:nvSpPr>
        <p:spPr>
          <a:xfrm>
            <a:off x="6879312" y="6861334"/>
            <a:ext cx="7028855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2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SMS spam messages can be annoying, disruptive, and even dangerous.</a:t>
            </a:r>
            <a:endParaRPr lang="en-US" sz="1625" dirty="0"/>
          </a:p>
        </p:txBody>
      </p:sp>
      <p:pic>
        <p:nvPicPr>
          <p:cNvPr id="23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842016"/>
            <a:ext cx="12527042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Importance of SMS SPAM Detection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318516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Experience</a:t>
            </a:r>
            <a:endParaRPr lang="en-US" sz="2287" dirty="0"/>
          </a:p>
        </p:txBody>
      </p:sp>
      <p:sp>
        <p:nvSpPr>
          <p:cNvPr id="6" name="Text 3"/>
          <p:cNvSpPr/>
          <p:nvPr/>
        </p:nvSpPr>
        <p:spPr>
          <a:xfrm>
            <a:off x="968693" y="3795117"/>
            <a:ext cx="382893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SMS spam can be annoying and disruptive for users. By detecting and filtering out spam, users can enjoy a more enjoyable and productive experience.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407462" y="318516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Security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5407462" y="3795117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SMS spam can be used to spread malware or phish for personal information. Detecting spam helps to protect users from these threats.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46231" y="3185160"/>
            <a:ext cx="3073241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Brand Reputation</a:t>
            </a:r>
            <a:endParaRPr lang="en-US" sz="2287" dirty="0"/>
          </a:p>
        </p:txBody>
      </p:sp>
      <p:sp>
        <p:nvSpPr>
          <p:cNvPr id="10" name="Text 7"/>
          <p:cNvSpPr/>
          <p:nvPr/>
        </p:nvSpPr>
        <p:spPr>
          <a:xfrm>
            <a:off x="9846231" y="3795117"/>
            <a:ext cx="382893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For businesses that use SMS marketing, it's important to make sure their messages are not being flagged as spam. This can damage their brand reputation and lead to lost customers.</a:t>
            </a:r>
            <a:endParaRPr lang="en-US" sz="1944" dirty="0"/>
          </a:p>
        </p:txBody>
      </p:sp>
      <p:pic>
        <p:nvPicPr>
          <p:cNvPr id="11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79" y="2257306"/>
            <a:ext cx="5054322" cy="371498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91238" y="704969"/>
            <a:ext cx="7934325" cy="1016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02"/>
              </a:lnSpc>
              <a:buNone/>
            </a:pPr>
            <a:r>
              <a:rPr lang="en-US" sz="3202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Techniques for SMS SPAM Detection</a:t>
            </a:r>
            <a:endParaRPr lang="en-US" sz="3202" dirty="0"/>
          </a:p>
        </p:txBody>
      </p:sp>
      <p:sp>
        <p:nvSpPr>
          <p:cNvPr id="7" name="Shape 2"/>
          <p:cNvSpPr/>
          <p:nvPr/>
        </p:nvSpPr>
        <p:spPr>
          <a:xfrm>
            <a:off x="6091238" y="1980486"/>
            <a:ext cx="7934325" cy="1256467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8" name="Text 3"/>
          <p:cNvSpPr/>
          <p:nvPr/>
        </p:nvSpPr>
        <p:spPr>
          <a:xfrm>
            <a:off x="6263997" y="2153245"/>
            <a:ext cx="2067044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Blacklist Filtering</a:t>
            </a:r>
            <a:endParaRPr lang="en-US" sz="1601" dirty="0"/>
          </a:p>
        </p:txBody>
      </p:sp>
      <p:sp>
        <p:nvSpPr>
          <p:cNvPr id="9" name="Text 4"/>
          <p:cNvSpPr/>
          <p:nvPr/>
        </p:nvSpPr>
        <p:spPr>
          <a:xfrm>
            <a:off x="6263997" y="2511028"/>
            <a:ext cx="758880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method involves creating a list of known spam senders and filtering out any messages from those senders.</a:t>
            </a:r>
            <a:endParaRPr lang="en-US" sz="1361" dirty="0"/>
          </a:p>
        </p:txBody>
      </p:sp>
      <p:sp>
        <p:nvSpPr>
          <p:cNvPr id="10" name="Shape 5"/>
          <p:cNvSpPr/>
          <p:nvPr/>
        </p:nvSpPr>
        <p:spPr>
          <a:xfrm>
            <a:off x="6091238" y="3409712"/>
            <a:ext cx="7934325" cy="1256467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11" name="Text 6"/>
          <p:cNvSpPr/>
          <p:nvPr/>
        </p:nvSpPr>
        <p:spPr>
          <a:xfrm>
            <a:off x="6263997" y="3582472"/>
            <a:ext cx="2297430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Keyword Matching</a:t>
            </a:r>
            <a:endParaRPr lang="en-US" sz="1601" dirty="0"/>
          </a:p>
        </p:txBody>
      </p:sp>
      <p:sp>
        <p:nvSpPr>
          <p:cNvPr id="12" name="Text 7"/>
          <p:cNvSpPr/>
          <p:nvPr/>
        </p:nvSpPr>
        <p:spPr>
          <a:xfrm>
            <a:off x="6263997" y="3940254"/>
            <a:ext cx="758880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technique involves identifying keywords that are often associated with spam messages, such as "free," "urgent," or "prize." Messages containing these keywords are flagged as spam.</a:t>
            </a:r>
            <a:endParaRPr lang="en-US" sz="1361" dirty="0"/>
          </a:p>
        </p:txBody>
      </p:sp>
      <p:sp>
        <p:nvSpPr>
          <p:cNvPr id="13" name="Shape 8"/>
          <p:cNvSpPr/>
          <p:nvPr/>
        </p:nvSpPr>
        <p:spPr>
          <a:xfrm>
            <a:off x="6091238" y="4838938"/>
            <a:ext cx="7934325" cy="1256467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14" name="Text 9"/>
          <p:cNvSpPr/>
          <p:nvPr/>
        </p:nvSpPr>
        <p:spPr>
          <a:xfrm>
            <a:off x="6263997" y="5011698"/>
            <a:ext cx="2336959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Statistical Analysis</a:t>
            </a:r>
            <a:endParaRPr lang="en-US" sz="1601" dirty="0"/>
          </a:p>
        </p:txBody>
      </p:sp>
      <p:sp>
        <p:nvSpPr>
          <p:cNvPr id="15" name="Text 10"/>
          <p:cNvSpPr/>
          <p:nvPr/>
        </p:nvSpPr>
        <p:spPr>
          <a:xfrm>
            <a:off x="6263997" y="5369481"/>
            <a:ext cx="758880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method uses statistical analysis to identify patterns in spam messages. For example, spam messages often have a high frequency of certain characters or words.</a:t>
            </a:r>
            <a:endParaRPr lang="en-US" sz="1361" dirty="0"/>
          </a:p>
        </p:txBody>
      </p:sp>
      <p:sp>
        <p:nvSpPr>
          <p:cNvPr id="16" name="Shape 11"/>
          <p:cNvSpPr/>
          <p:nvPr/>
        </p:nvSpPr>
        <p:spPr>
          <a:xfrm>
            <a:off x="6091238" y="6268164"/>
            <a:ext cx="7934325" cy="1256467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17" name="Text 12"/>
          <p:cNvSpPr/>
          <p:nvPr/>
        </p:nvSpPr>
        <p:spPr>
          <a:xfrm>
            <a:off x="6263997" y="6440924"/>
            <a:ext cx="2164913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Machine Learning</a:t>
            </a:r>
            <a:endParaRPr lang="en-US" sz="1601" dirty="0"/>
          </a:p>
        </p:txBody>
      </p:sp>
      <p:sp>
        <p:nvSpPr>
          <p:cNvPr id="18" name="Text 13"/>
          <p:cNvSpPr/>
          <p:nvPr/>
        </p:nvSpPr>
        <p:spPr>
          <a:xfrm>
            <a:off x="6263997" y="6798707"/>
            <a:ext cx="758880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technique uses machine learning algorithms to identify spam messages. Machine learning models can learn from a dataset of known spam and ham messages to improve their accuracy over time.</a:t>
            </a:r>
            <a:endParaRPr lang="en-US" sz="1361" dirty="0"/>
          </a:p>
        </p:txBody>
      </p:sp>
      <p:pic>
        <p:nvPicPr>
          <p:cNvPr id="19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43" y="1893094"/>
            <a:ext cx="5034915" cy="44434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8146" y="1474946"/>
            <a:ext cx="7880509" cy="10620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181"/>
              </a:lnSpc>
              <a:buNone/>
            </a:pPr>
            <a:r>
              <a:rPr lang="en-US" sz="334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 Engineering for SMS SPAM Detection</a:t>
            </a:r>
            <a:endParaRPr lang="en-US" sz="3345" dirty="0"/>
          </a:p>
        </p:txBody>
      </p:sp>
      <p:sp>
        <p:nvSpPr>
          <p:cNvPr id="6" name="Shape 2"/>
          <p:cNvSpPr/>
          <p:nvPr/>
        </p:nvSpPr>
        <p:spPr>
          <a:xfrm>
            <a:off x="6118146" y="2807732"/>
            <a:ext cx="7880509" cy="3946922"/>
          </a:xfrm>
          <a:prstGeom prst="roundRect">
            <a:avLst>
              <a:gd name="adj" fmla="val 68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6125766" y="2815352"/>
            <a:ext cx="7865269" cy="5204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6306264" y="2931200"/>
            <a:ext cx="3567827" cy="288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4"/>
              </a:lnSpc>
              <a:buNone/>
            </a:pPr>
            <a:r>
              <a:rPr lang="en-US" sz="142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**Feature**</a:t>
            </a:r>
            <a:endParaRPr lang="en-US" sz="1421" dirty="0"/>
          </a:p>
        </p:txBody>
      </p:sp>
      <p:sp>
        <p:nvSpPr>
          <p:cNvPr id="9" name="Text 5"/>
          <p:cNvSpPr/>
          <p:nvPr/>
        </p:nvSpPr>
        <p:spPr>
          <a:xfrm>
            <a:off x="10242709" y="2931200"/>
            <a:ext cx="3567827" cy="288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4"/>
              </a:lnSpc>
              <a:buNone/>
            </a:pPr>
            <a:r>
              <a:rPr lang="en-US" sz="142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**Description**</a:t>
            </a:r>
            <a:endParaRPr lang="en-US" sz="1421" dirty="0"/>
          </a:p>
        </p:txBody>
      </p:sp>
      <p:sp>
        <p:nvSpPr>
          <p:cNvPr id="10" name="Shape 6"/>
          <p:cNvSpPr/>
          <p:nvPr/>
        </p:nvSpPr>
        <p:spPr>
          <a:xfrm>
            <a:off x="6125766" y="3335774"/>
            <a:ext cx="7865269" cy="5204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6306264" y="3451622"/>
            <a:ext cx="3567827" cy="288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4"/>
              </a:lnSpc>
              <a:buNone/>
            </a:pPr>
            <a:r>
              <a:rPr lang="en-US" sz="142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Length of message</a:t>
            </a:r>
            <a:endParaRPr lang="en-US" sz="1421" dirty="0"/>
          </a:p>
        </p:txBody>
      </p:sp>
      <p:sp>
        <p:nvSpPr>
          <p:cNvPr id="12" name="Text 8"/>
          <p:cNvSpPr/>
          <p:nvPr/>
        </p:nvSpPr>
        <p:spPr>
          <a:xfrm>
            <a:off x="10242709" y="3451622"/>
            <a:ext cx="3567827" cy="288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4"/>
              </a:lnSpc>
              <a:buNone/>
            </a:pPr>
            <a:r>
              <a:rPr lang="en-US" sz="142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number of characters in the message.</a:t>
            </a:r>
            <a:endParaRPr lang="en-US" sz="1421" dirty="0"/>
          </a:p>
        </p:txBody>
      </p:sp>
      <p:sp>
        <p:nvSpPr>
          <p:cNvPr id="13" name="Shape 9"/>
          <p:cNvSpPr/>
          <p:nvPr/>
        </p:nvSpPr>
        <p:spPr>
          <a:xfrm>
            <a:off x="6125766" y="3856196"/>
            <a:ext cx="7865269" cy="5204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6306264" y="3972044"/>
            <a:ext cx="3567827" cy="288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4"/>
              </a:lnSpc>
              <a:buNone/>
            </a:pPr>
            <a:r>
              <a:rPr lang="en-US" sz="142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Number of words</a:t>
            </a:r>
            <a:endParaRPr lang="en-US" sz="1421" dirty="0"/>
          </a:p>
        </p:txBody>
      </p:sp>
      <p:sp>
        <p:nvSpPr>
          <p:cNvPr id="15" name="Text 11"/>
          <p:cNvSpPr/>
          <p:nvPr/>
        </p:nvSpPr>
        <p:spPr>
          <a:xfrm>
            <a:off x="10242709" y="3972044"/>
            <a:ext cx="3567827" cy="288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4"/>
              </a:lnSpc>
              <a:buNone/>
            </a:pPr>
            <a:r>
              <a:rPr lang="en-US" sz="142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number of words in the message.</a:t>
            </a:r>
            <a:endParaRPr lang="en-US" sz="1421" dirty="0"/>
          </a:p>
        </p:txBody>
      </p:sp>
      <p:sp>
        <p:nvSpPr>
          <p:cNvPr id="16" name="Shape 12"/>
          <p:cNvSpPr/>
          <p:nvPr/>
        </p:nvSpPr>
        <p:spPr>
          <a:xfrm>
            <a:off x="6125766" y="4376618"/>
            <a:ext cx="7865269" cy="5204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6306264" y="4492466"/>
            <a:ext cx="3567827" cy="288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4"/>
              </a:lnSpc>
              <a:buNone/>
            </a:pPr>
            <a:r>
              <a:rPr lang="en-US" sz="142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Number of digits</a:t>
            </a:r>
            <a:endParaRPr lang="en-US" sz="1421" dirty="0"/>
          </a:p>
        </p:txBody>
      </p:sp>
      <p:sp>
        <p:nvSpPr>
          <p:cNvPr id="18" name="Text 14"/>
          <p:cNvSpPr/>
          <p:nvPr/>
        </p:nvSpPr>
        <p:spPr>
          <a:xfrm>
            <a:off x="10242709" y="4492466"/>
            <a:ext cx="3567827" cy="288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4"/>
              </a:lnSpc>
              <a:buNone/>
            </a:pPr>
            <a:r>
              <a:rPr lang="en-US" sz="142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number of digits in the message.</a:t>
            </a:r>
            <a:endParaRPr lang="en-US" sz="1421" dirty="0"/>
          </a:p>
        </p:txBody>
      </p:sp>
      <p:sp>
        <p:nvSpPr>
          <p:cNvPr id="19" name="Shape 15"/>
          <p:cNvSpPr/>
          <p:nvPr/>
        </p:nvSpPr>
        <p:spPr>
          <a:xfrm>
            <a:off x="6125766" y="4897041"/>
            <a:ext cx="7865269" cy="80914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6306264" y="5012888"/>
            <a:ext cx="3567827" cy="288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4"/>
              </a:lnSpc>
              <a:buNone/>
            </a:pPr>
            <a:r>
              <a:rPr lang="en-US" sz="142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Presence of special characters</a:t>
            </a:r>
            <a:endParaRPr lang="en-US" sz="1421" dirty="0"/>
          </a:p>
        </p:txBody>
      </p:sp>
      <p:sp>
        <p:nvSpPr>
          <p:cNvPr id="21" name="Text 17"/>
          <p:cNvSpPr/>
          <p:nvPr/>
        </p:nvSpPr>
        <p:spPr>
          <a:xfrm>
            <a:off x="10242709" y="5012888"/>
            <a:ext cx="3567827" cy="577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74"/>
              </a:lnSpc>
              <a:buNone/>
            </a:pPr>
            <a:r>
              <a:rPr lang="en-US" sz="142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Whether the message contains any special characters, such as $, #, or @.</a:t>
            </a:r>
            <a:endParaRPr lang="en-US" sz="1421" dirty="0"/>
          </a:p>
        </p:txBody>
      </p:sp>
      <p:sp>
        <p:nvSpPr>
          <p:cNvPr id="22" name="Shape 18"/>
          <p:cNvSpPr/>
          <p:nvPr/>
        </p:nvSpPr>
        <p:spPr>
          <a:xfrm>
            <a:off x="6125766" y="5706189"/>
            <a:ext cx="7865269" cy="5204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19"/>
          <p:cNvSpPr/>
          <p:nvPr/>
        </p:nvSpPr>
        <p:spPr>
          <a:xfrm>
            <a:off x="6306264" y="5822037"/>
            <a:ext cx="3567827" cy="288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4"/>
              </a:lnSpc>
              <a:buNone/>
            </a:pPr>
            <a:r>
              <a:rPr lang="en-US" sz="142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Presence of links</a:t>
            </a:r>
            <a:endParaRPr lang="en-US" sz="1421" dirty="0"/>
          </a:p>
        </p:txBody>
      </p:sp>
      <p:sp>
        <p:nvSpPr>
          <p:cNvPr id="24" name="Text 20"/>
          <p:cNvSpPr/>
          <p:nvPr/>
        </p:nvSpPr>
        <p:spPr>
          <a:xfrm>
            <a:off x="10242709" y="5822037"/>
            <a:ext cx="3567827" cy="288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4"/>
              </a:lnSpc>
              <a:buNone/>
            </a:pPr>
            <a:r>
              <a:rPr lang="en-US" sz="142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Whether the message contains any links.</a:t>
            </a:r>
            <a:endParaRPr lang="en-US" sz="1421" dirty="0"/>
          </a:p>
        </p:txBody>
      </p:sp>
      <p:sp>
        <p:nvSpPr>
          <p:cNvPr id="25" name="Shape 21"/>
          <p:cNvSpPr/>
          <p:nvPr/>
        </p:nvSpPr>
        <p:spPr>
          <a:xfrm>
            <a:off x="6125766" y="6226612"/>
            <a:ext cx="7865269" cy="5204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2"/>
          <p:cNvSpPr/>
          <p:nvPr/>
        </p:nvSpPr>
        <p:spPr>
          <a:xfrm>
            <a:off x="6306264" y="6342459"/>
            <a:ext cx="3567827" cy="288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4"/>
              </a:lnSpc>
              <a:buNone/>
            </a:pPr>
            <a:endParaRPr lang="en-US" sz="1421" dirty="0"/>
          </a:p>
        </p:txBody>
      </p:sp>
      <p:sp>
        <p:nvSpPr>
          <p:cNvPr id="27" name="Text 23"/>
          <p:cNvSpPr/>
          <p:nvPr/>
        </p:nvSpPr>
        <p:spPr>
          <a:xfrm>
            <a:off x="10242709" y="6342459"/>
            <a:ext cx="3567827" cy="288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4"/>
              </a:lnSpc>
              <a:buNone/>
            </a:pPr>
            <a:endParaRPr lang="en-US" sz="1421" dirty="0"/>
          </a:p>
        </p:txBody>
      </p:sp>
      <p:pic>
        <p:nvPicPr>
          <p:cNvPr id="2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770" y="582573"/>
            <a:ext cx="4980742" cy="706445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94465" y="940475"/>
            <a:ext cx="7727871" cy="11899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85"/>
              </a:lnSpc>
              <a:buNone/>
            </a:pPr>
            <a:r>
              <a:rPr lang="en-US" sz="374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Machine Learning Models for SMS SPAM Detection</a:t>
            </a:r>
            <a:endParaRPr lang="en-US" sz="3748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4465" y="2433757"/>
            <a:ext cx="1011436" cy="1618417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509272" y="2636044"/>
            <a:ext cx="2380059" cy="297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3"/>
              </a:lnSpc>
              <a:buNone/>
            </a:pPr>
            <a:r>
              <a:rPr lang="en-US" sz="1874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Naive Bayes</a:t>
            </a:r>
            <a:endParaRPr lang="en-US" sz="1874" dirty="0"/>
          </a:p>
        </p:txBody>
      </p:sp>
      <p:sp>
        <p:nvSpPr>
          <p:cNvPr id="9" name="Text 3"/>
          <p:cNvSpPr/>
          <p:nvPr/>
        </p:nvSpPr>
        <p:spPr>
          <a:xfrm>
            <a:off x="7509272" y="3054787"/>
            <a:ext cx="6413063" cy="647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49"/>
              </a:lnSpc>
              <a:buNone/>
            </a:pPr>
            <a:r>
              <a:rPr lang="en-US" sz="1593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model uses Bayes' theorem to calculate the probability of a message being spam based on its features.</a:t>
            </a:r>
            <a:endParaRPr lang="en-US" sz="1593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4465" y="4052173"/>
            <a:ext cx="1011436" cy="1618417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509272" y="4254460"/>
            <a:ext cx="4350782" cy="297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3"/>
              </a:lnSpc>
              <a:buNone/>
            </a:pPr>
            <a:r>
              <a:rPr lang="en-US" sz="1874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Support Vector Machine (SVM)</a:t>
            </a:r>
            <a:endParaRPr lang="en-US" sz="1874" dirty="0"/>
          </a:p>
        </p:txBody>
      </p:sp>
      <p:sp>
        <p:nvSpPr>
          <p:cNvPr id="12" name="Text 5"/>
          <p:cNvSpPr/>
          <p:nvPr/>
        </p:nvSpPr>
        <p:spPr>
          <a:xfrm>
            <a:off x="7509272" y="4673203"/>
            <a:ext cx="6413063" cy="647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49"/>
              </a:lnSpc>
              <a:buNone/>
            </a:pPr>
            <a:r>
              <a:rPr lang="en-US" sz="1593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SVM is a supervised learning model that can be used to classify text messages as spam or non-spam.</a:t>
            </a:r>
            <a:endParaRPr lang="en-US" sz="1593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4465" y="5670590"/>
            <a:ext cx="1011436" cy="1618417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509272" y="5872877"/>
            <a:ext cx="2395061" cy="297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3"/>
              </a:lnSpc>
              <a:buNone/>
            </a:pPr>
            <a:r>
              <a:rPr lang="en-US" sz="1874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Neural Networks</a:t>
            </a:r>
            <a:endParaRPr lang="en-US" sz="1874" dirty="0"/>
          </a:p>
        </p:txBody>
      </p:sp>
      <p:sp>
        <p:nvSpPr>
          <p:cNvPr id="15" name="Text 7"/>
          <p:cNvSpPr/>
          <p:nvPr/>
        </p:nvSpPr>
        <p:spPr>
          <a:xfrm>
            <a:off x="7509272" y="6291620"/>
            <a:ext cx="6413063" cy="647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49"/>
              </a:lnSpc>
              <a:buNone/>
            </a:pPr>
            <a:r>
              <a:rPr lang="en-US" sz="1593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Neural networks are a type of machine learning model that can be used to learn complex patterns in data.</a:t>
            </a:r>
            <a:endParaRPr lang="en-US" sz="1593" dirty="0"/>
          </a:p>
        </p:txBody>
      </p:sp>
      <p:pic>
        <p:nvPicPr>
          <p:cNvPr id="16" name="Image 6" descr="preencoded.png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838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40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84045" y="3221950"/>
            <a:ext cx="10862310" cy="1242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93"/>
              </a:lnSpc>
              <a:buNone/>
            </a:pPr>
            <a:r>
              <a:rPr lang="en-US" sz="391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Evaluating SMS SPAM Detection Models</a:t>
            </a:r>
            <a:endParaRPr lang="en-US" sz="391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4045" y="4781312"/>
            <a:ext cx="528161" cy="52816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884045" y="5520690"/>
            <a:ext cx="2477929" cy="310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47"/>
              </a:lnSpc>
              <a:buNone/>
            </a:pPr>
            <a:r>
              <a:rPr lang="en-US" sz="195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Accuracy</a:t>
            </a:r>
            <a:endParaRPr lang="en-US" sz="1957" dirty="0"/>
          </a:p>
        </p:txBody>
      </p:sp>
      <p:sp>
        <p:nvSpPr>
          <p:cNvPr id="8" name="Text 3"/>
          <p:cNvSpPr/>
          <p:nvPr/>
        </p:nvSpPr>
        <p:spPr>
          <a:xfrm>
            <a:off x="1884045" y="5958126"/>
            <a:ext cx="2477929" cy="1352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2"/>
              </a:lnSpc>
              <a:buNone/>
            </a:pPr>
            <a:r>
              <a:rPr lang="en-US" sz="166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metric measures the percentage of messages that are correctly classified as spam or non-spam.</a:t>
            </a:r>
            <a:endParaRPr lang="en-US" sz="166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8799" y="4781312"/>
            <a:ext cx="528161" cy="52816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678799" y="5520690"/>
            <a:ext cx="2477929" cy="310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47"/>
              </a:lnSpc>
              <a:buNone/>
            </a:pPr>
            <a:r>
              <a:rPr lang="en-US" sz="195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Precision</a:t>
            </a:r>
            <a:endParaRPr lang="en-US" sz="1957" dirty="0"/>
          </a:p>
        </p:txBody>
      </p:sp>
      <p:sp>
        <p:nvSpPr>
          <p:cNvPr id="11" name="Text 5"/>
          <p:cNvSpPr/>
          <p:nvPr/>
        </p:nvSpPr>
        <p:spPr>
          <a:xfrm>
            <a:off x="4678799" y="5958126"/>
            <a:ext cx="2477929" cy="1352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2"/>
              </a:lnSpc>
              <a:buNone/>
            </a:pPr>
            <a:r>
              <a:rPr lang="en-US" sz="166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metric measures the percentage of messages classified as spam that are actually spam.</a:t>
            </a:r>
            <a:endParaRPr lang="en-US" sz="1664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553" y="4781312"/>
            <a:ext cx="528161" cy="52816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73553" y="5520690"/>
            <a:ext cx="2477929" cy="310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47"/>
              </a:lnSpc>
              <a:buNone/>
            </a:pPr>
            <a:r>
              <a:rPr lang="en-US" sz="195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Recall</a:t>
            </a:r>
            <a:endParaRPr lang="en-US" sz="1957" dirty="0"/>
          </a:p>
        </p:txBody>
      </p:sp>
      <p:sp>
        <p:nvSpPr>
          <p:cNvPr id="14" name="Text 7"/>
          <p:cNvSpPr/>
          <p:nvPr/>
        </p:nvSpPr>
        <p:spPr>
          <a:xfrm>
            <a:off x="7473553" y="5958126"/>
            <a:ext cx="2477929" cy="1352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2"/>
              </a:lnSpc>
              <a:buNone/>
            </a:pPr>
            <a:r>
              <a:rPr lang="en-US" sz="166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metric measures the percentage of spam messages that are correctly identified as spam.</a:t>
            </a:r>
            <a:endParaRPr lang="en-US" sz="1664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8307" y="4781312"/>
            <a:ext cx="528161" cy="52816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268307" y="5520690"/>
            <a:ext cx="2478048" cy="310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47"/>
              </a:lnSpc>
              <a:buNone/>
            </a:pPr>
            <a:r>
              <a:rPr lang="en-US" sz="195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F1-score</a:t>
            </a:r>
            <a:endParaRPr lang="en-US" sz="1957" dirty="0"/>
          </a:p>
        </p:txBody>
      </p:sp>
      <p:sp>
        <p:nvSpPr>
          <p:cNvPr id="17" name="Text 9"/>
          <p:cNvSpPr/>
          <p:nvPr/>
        </p:nvSpPr>
        <p:spPr>
          <a:xfrm>
            <a:off x="10268307" y="5958126"/>
            <a:ext cx="2478048" cy="16906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2"/>
              </a:lnSpc>
              <a:buNone/>
            </a:pPr>
            <a:r>
              <a:rPr lang="en-US" sz="166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metric is a combination of precision and recall, providing a balanced measure of model performance.</a:t>
            </a:r>
            <a:endParaRPr lang="en-US" sz="1664" dirty="0"/>
          </a:p>
        </p:txBody>
      </p:sp>
      <p:pic>
        <p:nvPicPr>
          <p:cNvPr id="18" name="Image 6" descr="preencoded.png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1589008" y="613172"/>
            <a:ext cx="11102459" cy="6550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9"/>
              </a:lnSpc>
              <a:buNone/>
            </a:pPr>
            <a:r>
              <a:rPr lang="en-US" sz="412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Implementing SMS SPAM Detection</a:t>
            </a:r>
            <a:endParaRPr lang="en-US" sz="4127" dirty="0"/>
          </a:p>
        </p:txBody>
      </p:sp>
      <p:sp>
        <p:nvSpPr>
          <p:cNvPr id="5" name="Shape 2"/>
          <p:cNvSpPr/>
          <p:nvPr/>
        </p:nvSpPr>
        <p:spPr>
          <a:xfrm>
            <a:off x="7299841" y="1713667"/>
            <a:ext cx="30480" cy="5902762"/>
          </a:xfrm>
          <a:prstGeom prst="roundRect">
            <a:avLst>
              <a:gd name="adj" fmla="val 109624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6315373" y="2199442"/>
            <a:ext cx="779621" cy="30480"/>
          </a:xfrm>
          <a:prstGeom prst="roundRect">
            <a:avLst>
              <a:gd name="adj" fmla="val 109624"/>
            </a:avLst>
          </a:prstGeom>
          <a:solidFill>
            <a:srgbClr val="49606E"/>
          </a:solidFill>
          <a:ln/>
        </p:spPr>
      </p:sp>
      <p:sp>
        <p:nvSpPr>
          <p:cNvPr id="7" name="Shape 4"/>
          <p:cNvSpPr/>
          <p:nvPr/>
        </p:nvSpPr>
        <p:spPr>
          <a:xfrm>
            <a:off x="7064514" y="1964174"/>
            <a:ext cx="501134" cy="50113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7240965" y="2057519"/>
            <a:ext cx="148114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6"/>
              </a:lnSpc>
              <a:buNone/>
            </a:pPr>
            <a:r>
              <a:rPr lang="en-US" sz="2476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476" dirty="0"/>
          </a:p>
        </p:txBody>
      </p:sp>
      <p:sp>
        <p:nvSpPr>
          <p:cNvPr id="9" name="Text 6"/>
          <p:cNvSpPr/>
          <p:nvPr/>
        </p:nvSpPr>
        <p:spPr>
          <a:xfrm>
            <a:off x="3469362" y="1936313"/>
            <a:ext cx="2620566" cy="3275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79"/>
              </a:lnSpc>
              <a:buNone/>
            </a:pPr>
            <a:r>
              <a:rPr lang="en-US" sz="2064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Collection</a:t>
            </a:r>
            <a:endParaRPr lang="en-US" sz="2064" dirty="0"/>
          </a:p>
        </p:txBody>
      </p:sp>
      <p:sp>
        <p:nvSpPr>
          <p:cNvPr id="10" name="Text 7"/>
          <p:cNvSpPr/>
          <p:nvPr/>
        </p:nvSpPr>
        <p:spPr>
          <a:xfrm>
            <a:off x="1589008" y="2397442"/>
            <a:ext cx="4500920" cy="712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806"/>
              </a:lnSpc>
              <a:buNone/>
            </a:pPr>
            <a:r>
              <a:rPr lang="en-US" sz="175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Collect a dataset of SMS messages that have been labeled as spam or ham.</a:t>
            </a:r>
            <a:endParaRPr lang="en-US" sz="1754" dirty="0"/>
          </a:p>
        </p:txBody>
      </p:sp>
      <p:sp>
        <p:nvSpPr>
          <p:cNvPr id="11" name="Shape 8"/>
          <p:cNvSpPr/>
          <p:nvPr/>
        </p:nvSpPr>
        <p:spPr>
          <a:xfrm>
            <a:off x="7535168" y="3313033"/>
            <a:ext cx="779621" cy="30480"/>
          </a:xfrm>
          <a:prstGeom prst="roundRect">
            <a:avLst>
              <a:gd name="adj" fmla="val 109624"/>
            </a:avLst>
          </a:prstGeom>
          <a:solidFill>
            <a:srgbClr val="49606E"/>
          </a:solidFill>
          <a:ln/>
        </p:spPr>
      </p:sp>
      <p:sp>
        <p:nvSpPr>
          <p:cNvPr id="12" name="Shape 9"/>
          <p:cNvSpPr/>
          <p:nvPr/>
        </p:nvSpPr>
        <p:spPr>
          <a:xfrm>
            <a:off x="7064514" y="3077766"/>
            <a:ext cx="501134" cy="50113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7190958" y="3171111"/>
            <a:ext cx="248126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6"/>
              </a:lnSpc>
              <a:buNone/>
            </a:pPr>
            <a:r>
              <a:rPr lang="en-US" sz="2476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476" dirty="0"/>
          </a:p>
        </p:txBody>
      </p:sp>
      <p:sp>
        <p:nvSpPr>
          <p:cNvPr id="14" name="Text 11"/>
          <p:cNvSpPr/>
          <p:nvPr/>
        </p:nvSpPr>
        <p:spPr>
          <a:xfrm>
            <a:off x="8540234" y="3049905"/>
            <a:ext cx="3113127" cy="3275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9"/>
              </a:lnSpc>
              <a:buNone/>
            </a:pPr>
            <a:r>
              <a:rPr lang="en-US" sz="2064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Preprocessing</a:t>
            </a:r>
            <a:endParaRPr lang="en-US" sz="2064" dirty="0"/>
          </a:p>
        </p:txBody>
      </p:sp>
      <p:sp>
        <p:nvSpPr>
          <p:cNvPr id="15" name="Text 12"/>
          <p:cNvSpPr/>
          <p:nvPr/>
        </p:nvSpPr>
        <p:spPr>
          <a:xfrm>
            <a:off x="8540234" y="3511034"/>
            <a:ext cx="4501039" cy="712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175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Clean and prepare the data for use in a machine learning model.</a:t>
            </a:r>
            <a:endParaRPr lang="en-US" sz="1754" dirty="0"/>
          </a:p>
        </p:txBody>
      </p:sp>
      <p:sp>
        <p:nvSpPr>
          <p:cNvPr id="16" name="Shape 13"/>
          <p:cNvSpPr/>
          <p:nvPr/>
        </p:nvSpPr>
        <p:spPr>
          <a:xfrm>
            <a:off x="6315373" y="4315301"/>
            <a:ext cx="779621" cy="30480"/>
          </a:xfrm>
          <a:prstGeom prst="roundRect">
            <a:avLst>
              <a:gd name="adj" fmla="val 109624"/>
            </a:avLst>
          </a:prstGeom>
          <a:solidFill>
            <a:srgbClr val="49606E"/>
          </a:solidFill>
          <a:ln/>
        </p:spPr>
      </p:sp>
      <p:sp>
        <p:nvSpPr>
          <p:cNvPr id="17" name="Shape 14"/>
          <p:cNvSpPr/>
          <p:nvPr/>
        </p:nvSpPr>
        <p:spPr>
          <a:xfrm>
            <a:off x="7064514" y="4080034"/>
            <a:ext cx="501134" cy="50113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8" name="Text 15"/>
          <p:cNvSpPr/>
          <p:nvPr/>
        </p:nvSpPr>
        <p:spPr>
          <a:xfrm>
            <a:off x="7188577" y="4173379"/>
            <a:ext cx="252889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6"/>
              </a:lnSpc>
              <a:buNone/>
            </a:pPr>
            <a:r>
              <a:rPr lang="en-US" sz="2476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476" dirty="0"/>
          </a:p>
        </p:txBody>
      </p:sp>
      <p:sp>
        <p:nvSpPr>
          <p:cNvPr id="19" name="Text 16"/>
          <p:cNvSpPr/>
          <p:nvPr/>
        </p:nvSpPr>
        <p:spPr>
          <a:xfrm>
            <a:off x="3469362" y="4052173"/>
            <a:ext cx="2620566" cy="3275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79"/>
              </a:lnSpc>
              <a:buNone/>
            </a:pPr>
            <a:r>
              <a:rPr lang="en-US" sz="2064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 Training</a:t>
            </a:r>
            <a:endParaRPr lang="en-US" sz="2064" dirty="0"/>
          </a:p>
        </p:txBody>
      </p:sp>
      <p:sp>
        <p:nvSpPr>
          <p:cNvPr id="20" name="Text 17"/>
          <p:cNvSpPr/>
          <p:nvPr/>
        </p:nvSpPr>
        <p:spPr>
          <a:xfrm>
            <a:off x="1589008" y="4513302"/>
            <a:ext cx="4500920" cy="712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806"/>
              </a:lnSpc>
              <a:buNone/>
            </a:pPr>
            <a:r>
              <a:rPr lang="en-US" sz="175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Train a machine learning model on the prepared data.</a:t>
            </a:r>
            <a:endParaRPr lang="en-US" sz="1754" dirty="0"/>
          </a:p>
        </p:txBody>
      </p:sp>
      <p:sp>
        <p:nvSpPr>
          <p:cNvPr id="21" name="Shape 18"/>
          <p:cNvSpPr/>
          <p:nvPr/>
        </p:nvSpPr>
        <p:spPr>
          <a:xfrm>
            <a:off x="7535168" y="5317688"/>
            <a:ext cx="779621" cy="30480"/>
          </a:xfrm>
          <a:prstGeom prst="roundRect">
            <a:avLst>
              <a:gd name="adj" fmla="val 109624"/>
            </a:avLst>
          </a:prstGeom>
          <a:solidFill>
            <a:srgbClr val="49606E"/>
          </a:solidFill>
          <a:ln/>
        </p:spPr>
      </p:sp>
      <p:sp>
        <p:nvSpPr>
          <p:cNvPr id="22" name="Shape 19"/>
          <p:cNvSpPr/>
          <p:nvPr/>
        </p:nvSpPr>
        <p:spPr>
          <a:xfrm>
            <a:off x="7064514" y="5082421"/>
            <a:ext cx="501134" cy="50113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3" name="Text 20"/>
          <p:cNvSpPr/>
          <p:nvPr/>
        </p:nvSpPr>
        <p:spPr>
          <a:xfrm>
            <a:off x="7188815" y="5175766"/>
            <a:ext cx="252532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6"/>
              </a:lnSpc>
              <a:buNone/>
            </a:pPr>
            <a:r>
              <a:rPr lang="en-US" sz="2476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476" dirty="0"/>
          </a:p>
        </p:txBody>
      </p:sp>
      <p:sp>
        <p:nvSpPr>
          <p:cNvPr id="24" name="Text 21"/>
          <p:cNvSpPr/>
          <p:nvPr/>
        </p:nvSpPr>
        <p:spPr>
          <a:xfrm>
            <a:off x="8540234" y="5054560"/>
            <a:ext cx="2695337" cy="3275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9"/>
              </a:lnSpc>
              <a:buNone/>
            </a:pPr>
            <a:r>
              <a:rPr lang="en-US" sz="2064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 Evaluation</a:t>
            </a:r>
            <a:endParaRPr lang="en-US" sz="2064" dirty="0"/>
          </a:p>
        </p:txBody>
      </p:sp>
      <p:sp>
        <p:nvSpPr>
          <p:cNvPr id="25" name="Text 22"/>
          <p:cNvSpPr/>
          <p:nvPr/>
        </p:nvSpPr>
        <p:spPr>
          <a:xfrm>
            <a:off x="8540234" y="5515689"/>
            <a:ext cx="4501039" cy="712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175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Evaluate the performance of the trained model using appropriate metrics.</a:t>
            </a:r>
            <a:endParaRPr lang="en-US" sz="1754" dirty="0"/>
          </a:p>
        </p:txBody>
      </p:sp>
      <p:sp>
        <p:nvSpPr>
          <p:cNvPr id="26" name="Shape 23"/>
          <p:cNvSpPr/>
          <p:nvPr/>
        </p:nvSpPr>
        <p:spPr>
          <a:xfrm>
            <a:off x="6315373" y="6320076"/>
            <a:ext cx="779621" cy="30480"/>
          </a:xfrm>
          <a:prstGeom prst="roundRect">
            <a:avLst>
              <a:gd name="adj" fmla="val 109624"/>
            </a:avLst>
          </a:prstGeom>
          <a:solidFill>
            <a:srgbClr val="49606E"/>
          </a:solidFill>
          <a:ln/>
        </p:spPr>
      </p:sp>
      <p:sp>
        <p:nvSpPr>
          <p:cNvPr id="27" name="Shape 24"/>
          <p:cNvSpPr/>
          <p:nvPr/>
        </p:nvSpPr>
        <p:spPr>
          <a:xfrm>
            <a:off x="7064514" y="6084808"/>
            <a:ext cx="501134" cy="50113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8" name="Text 25"/>
          <p:cNvSpPr/>
          <p:nvPr/>
        </p:nvSpPr>
        <p:spPr>
          <a:xfrm>
            <a:off x="7193220" y="6178153"/>
            <a:ext cx="243721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6"/>
              </a:lnSpc>
              <a:buNone/>
            </a:pPr>
            <a:r>
              <a:rPr lang="en-US" sz="2476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2476" dirty="0"/>
          </a:p>
        </p:txBody>
      </p:sp>
      <p:sp>
        <p:nvSpPr>
          <p:cNvPr id="29" name="Text 26"/>
          <p:cNvSpPr/>
          <p:nvPr/>
        </p:nvSpPr>
        <p:spPr>
          <a:xfrm>
            <a:off x="3469362" y="6056948"/>
            <a:ext cx="2620566" cy="3275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79"/>
              </a:lnSpc>
              <a:buNone/>
            </a:pPr>
            <a:r>
              <a:rPr lang="en-US" sz="2064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Deployment</a:t>
            </a:r>
            <a:endParaRPr lang="en-US" sz="2064" dirty="0"/>
          </a:p>
        </p:txBody>
      </p:sp>
      <p:sp>
        <p:nvSpPr>
          <p:cNvPr id="30" name="Text 27"/>
          <p:cNvSpPr/>
          <p:nvPr/>
        </p:nvSpPr>
        <p:spPr>
          <a:xfrm>
            <a:off x="1589008" y="6518077"/>
            <a:ext cx="4500920" cy="712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806"/>
              </a:lnSpc>
              <a:buNone/>
            </a:pPr>
            <a:r>
              <a:rPr lang="en-US" sz="175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Deploy the trained model into a real-world system for SMS SPAM detection.</a:t>
            </a:r>
            <a:endParaRPr lang="en-US" sz="1754" dirty="0"/>
          </a:p>
        </p:txBody>
      </p:sp>
      <p:pic>
        <p:nvPicPr>
          <p:cNvPr id="31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1542217"/>
            <a:ext cx="4869061" cy="514504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3171587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 </a:t>
            </a:r>
            <a:endParaRPr lang="en-US" sz="4574" dirty="0"/>
          </a:p>
        </p:txBody>
      </p:sp>
      <p:sp>
        <p:nvSpPr>
          <p:cNvPr id="7" name="Text 2"/>
          <p:cNvSpPr/>
          <p:nvPr/>
        </p:nvSpPr>
        <p:spPr>
          <a:xfrm>
            <a:off x="6350437" y="4267914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SMS SPAM detection is an important task for protecting users and improving their experience. </a:t>
            </a:r>
            <a:endParaRPr lang="en-US" sz="1944" dirty="0"/>
          </a:p>
        </p:txBody>
      </p:sp>
      <p:pic>
        <p:nvPicPr>
          <p:cNvPr id="8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664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Cabin</vt:lpstr>
      <vt:lpstr>Unbounded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pratik swain</cp:lastModifiedBy>
  <cp:revision>2</cp:revision>
  <dcterms:created xsi:type="dcterms:W3CDTF">2024-08-13T06:13:58Z</dcterms:created>
  <dcterms:modified xsi:type="dcterms:W3CDTF">2024-08-13T06:25:31Z</dcterms:modified>
</cp:coreProperties>
</file>